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sldIdLst>
    <p:sldId id="257" r:id="rId2"/>
    <p:sldId id="258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07" autoAdjust="0"/>
    <p:restoredTop sz="94612" autoAdjust="0"/>
  </p:normalViewPr>
  <p:slideViewPr>
    <p:cSldViewPr>
      <p:cViewPr varScale="1">
        <p:scale>
          <a:sx n="58" d="100"/>
          <a:sy n="58" d="100"/>
        </p:scale>
        <p:origin x="3005" y="53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7353" cy="9930462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A2F5-76E5-402D-905D-BEF188D93CF7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F07B-7344-4742-BD6C-BFD0387CBB8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173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A2F5-76E5-402D-905D-BEF188D93CF7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F07B-7344-4742-BD6C-BFD0387CBB8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02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5246511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A2F5-76E5-402D-905D-BEF188D93CF7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F07B-7344-4742-BD6C-BFD0387CBB8C}" type="slidenum">
              <a:rPr lang="en-US" smtClean="0"/>
              <a:t>‹N›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5880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A2F5-76E5-402D-905D-BEF188D93CF7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F07B-7344-4742-BD6C-BFD0387CBB8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137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A2F5-76E5-402D-905D-BEF188D93CF7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F07B-7344-4742-BD6C-BFD0387CBB8C}" type="slidenum">
              <a:rPr lang="en-US" smtClean="0"/>
              <a:t>‹N›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5760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A2F5-76E5-402D-905D-BEF188D93CF7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F07B-7344-4742-BD6C-BFD0387CBB8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14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A2F5-76E5-402D-905D-BEF188D93CF7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F07B-7344-4742-BD6C-BFD0387CBB8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21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534"/>
            <a:ext cx="734109" cy="7585429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A2F5-76E5-402D-905D-BEF188D93CF7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F07B-7344-4742-BD6C-BFD0387CBB8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0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A2F5-76E5-402D-905D-BEF188D93CF7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F07B-7344-4742-BD6C-BFD0387CBB8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962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4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A2F5-76E5-402D-905D-BEF188D93CF7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F07B-7344-4742-BD6C-BFD0387CBB8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2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190782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0851"/>
            <a:ext cx="2316082" cy="56055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A2F5-76E5-402D-905D-BEF188D93CF7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F07B-7344-4742-BD6C-BFD0387CBB8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41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A2F5-76E5-402D-905D-BEF188D93CF7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F07B-7344-4742-BD6C-BFD0387CBB8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981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3"/>
            <a:ext cx="4760786" cy="190782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A2F5-76E5-402D-905D-BEF188D93CF7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F07B-7344-4742-BD6C-BFD0387CBB8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48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A2F5-76E5-402D-905D-BEF188D93CF7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F07B-7344-4742-BD6C-BFD0387CBB8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30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781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11323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A2F5-76E5-402D-905D-BEF188D93CF7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F07B-7344-4742-BD6C-BFD0387CBB8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63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A2F5-76E5-402D-905D-BEF188D93CF7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F07B-7344-4742-BD6C-BFD0387CBB8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4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7354" cy="9930462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0A2F5-76E5-402D-905D-BEF188D93CF7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3CA3F07B-7344-4742-BD6C-BFD0387CBB8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09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  <p:sldLayoutId id="2147483785" r:id="rId14"/>
    <p:sldLayoutId id="2147483786" r:id="rId15"/>
    <p:sldLayoutId id="2147483787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92915" y="7188254"/>
            <a:ext cx="1886498" cy="2176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9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EB940D9F-B04F-2F2D-3662-0804959647A1}"/>
              </a:ext>
            </a:extLst>
          </p:cNvPr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5552"/>
            <a:ext cx="6858000" cy="9921552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37788C12-E8A7-CD1C-EE20-7B3633C3A1F7}"/>
              </a:ext>
            </a:extLst>
          </p:cNvPr>
          <p:cNvSpPr/>
          <p:nvPr/>
        </p:nvSpPr>
        <p:spPr>
          <a:xfrm>
            <a:off x="392914" y="632520"/>
            <a:ext cx="6132429" cy="9073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EC92F8FC-A553-3A92-2154-1EBBB09AD88A}"/>
              </a:ext>
            </a:extLst>
          </p:cNvPr>
          <p:cNvSpPr/>
          <p:nvPr/>
        </p:nvSpPr>
        <p:spPr>
          <a:xfrm>
            <a:off x="2279413" y="0"/>
            <a:ext cx="2445731" cy="9205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9213AA0-9932-1EDB-A515-668984DB8891}"/>
              </a:ext>
            </a:extLst>
          </p:cNvPr>
          <p:cNvSpPr txBox="1"/>
          <p:nvPr/>
        </p:nvSpPr>
        <p:spPr>
          <a:xfrm>
            <a:off x="332658" y="1598459"/>
            <a:ext cx="6192685" cy="84433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5113" marR="287020" algn="ctr">
              <a:lnSpc>
                <a:spcPct val="95000"/>
              </a:lnSpc>
              <a:spcAft>
                <a:spcPts val="0"/>
              </a:spcAft>
            </a:pPr>
            <a:r>
              <a:rPr lang="it-IT" sz="2400" b="1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DAL LUNEDÌ AL GIOVEDÌ - 16.30-20.30 </a:t>
            </a:r>
          </a:p>
          <a:p>
            <a:pPr marL="514350" marR="287020" algn="ctr">
              <a:lnSpc>
                <a:spcPct val="95000"/>
              </a:lnSpc>
              <a:spcAft>
                <a:spcPts val="0"/>
              </a:spcAft>
            </a:pPr>
            <a:r>
              <a:rPr lang="it-IT" sz="2400" b="1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VENERDÌ - 16.30-21.30</a:t>
            </a:r>
            <a:endParaRPr lang="it-IT" sz="24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514350" marR="288290" algn="ctr">
              <a:lnSpc>
                <a:spcPts val="2535"/>
              </a:lnSpc>
              <a:spcAft>
                <a:spcPts val="0"/>
              </a:spcAft>
            </a:pPr>
            <a:r>
              <a:rPr lang="it-IT" sz="2400" b="1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SABATO</a:t>
            </a:r>
            <a:r>
              <a:rPr lang="it-IT" sz="2400" b="1" spc="8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2400" b="1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-</a:t>
            </a:r>
            <a:r>
              <a:rPr lang="it-IT" sz="2400" b="1" spc="8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2400" b="1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10.30-</a:t>
            </a:r>
            <a:r>
              <a:rPr lang="it-IT" sz="2400" b="1" spc="-1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22.00</a:t>
            </a:r>
            <a:endParaRPr lang="it-IT" sz="24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514350" marR="288290" algn="ctr">
              <a:lnSpc>
                <a:spcPts val="2635"/>
              </a:lnSpc>
              <a:spcAft>
                <a:spcPts val="0"/>
              </a:spcAft>
            </a:pPr>
            <a:r>
              <a:rPr lang="it-IT" sz="2400" b="1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DOMENICA</a:t>
            </a:r>
            <a:r>
              <a:rPr lang="it-IT" sz="2400" b="1" spc="1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2400" b="1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-</a:t>
            </a:r>
            <a:r>
              <a:rPr lang="it-IT" sz="2400" b="1" spc="1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2400" b="1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10.30-</a:t>
            </a:r>
            <a:r>
              <a:rPr lang="it-IT" sz="2400" b="1" spc="-1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20.30</a:t>
            </a:r>
            <a:endParaRPr lang="it-IT" sz="24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R="475615" algn="ctr">
              <a:spcBef>
                <a:spcPts val="985"/>
              </a:spcBef>
              <a:spcAft>
                <a:spcPts val="0"/>
              </a:spcAft>
            </a:pPr>
            <a:r>
              <a:rPr lang="it-IT" sz="2400" b="1" dirty="0">
                <a:latin typeface="Arial" panose="020B0604020202020204" pitchFamily="34" charset="0"/>
              </a:rPr>
              <a:t>INGRESSO GRATUITO</a:t>
            </a:r>
          </a:p>
          <a:p>
            <a:pPr marR="475615" algn="ctr">
              <a:spcBef>
                <a:spcPts val="985"/>
              </a:spcBef>
              <a:spcAft>
                <a:spcPts val="0"/>
              </a:spcAft>
            </a:pPr>
            <a:r>
              <a:rPr lang="it-IT" sz="2400" b="1" dirty="0">
                <a:effectLst/>
                <a:latin typeface="Arial" panose="020B0604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PERMANENZA</a:t>
            </a:r>
            <a:r>
              <a:rPr lang="it-IT" sz="2400" b="1" spc="-70" dirty="0">
                <a:effectLst/>
                <a:latin typeface="Arial" panose="020B0604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2400" b="1" dirty="0">
                <a:effectLst/>
                <a:latin typeface="Arial" panose="020B0604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MASSIMA: 90 minuti</a:t>
            </a:r>
            <a:endParaRPr lang="it-IT" sz="2400" b="1" dirty="0"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R="475615" algn="ctr">
              <a:spcBef>
                <a:spcPts val="985"/>
              </a:spcBef>
              <a:spcAft>
                <a:spcPts val="0"/>
              </a:spcAft>
            </a:pPr>
            <a:endParaRPr lang="it-IT" sz="10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342900" lvl="0" indent="-342900" algn="just">
              <a:buFont typeface="Century Gothic" panose="020B0502020202020204" pitchFamily="34" charset="0"/>
              <a:buChar char="•"/>
              <a:tabLst>
                <a:tab pos="223520" algn="l"/>
              </a:tabLst>
            </a:pPr>
            <a:r>
              <a:rPr lang="it-IT" sz="1500" spc="-6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Sono</a:t>
            </a:r>
            <a:r>
              <a:rPr lang="it-IT" sz="1500" spc="-14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-6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ammessi</a:t>
            </a:r>
            <a:r>
              <a:rPr lang="it-IT" sz="1500" spc="-14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-6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bambini</a:t>
            </a:r>
            <a:r>
              <a:rPr lang="it-IT" sz="1500" spc="-14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-6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dai 6</a:t>
            </a:r>
            <a:r>
              <a:rPr lang="it-IT" sz="1500" spc="-14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-6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anni</a:t>
            </a:r>
            <a:r>
              <a:rPr lang="it-IT" sz="1500" spc="-14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-6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</a:t>
            </a:r>
            <a:r>
              <a:rPr lang="it-IT" sz="1500" spc="-14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-140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9</a:t>
            </a:r>
            <a:r>
              <a:rPr lang="it-IT" sz="1500" spc="-14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-6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anni</a:t>
            </a:r>
            <a:r>
              <a:rPr lang="it-IT" sz="1500" spc="-14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(</a:t>
            </a:r>
            <a:r>
              <a:rPr lang="it-IT" sz="1500" spc="-60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10</a:t>
            </a:r>
            <a:r>
              <a:rPr lang="it-IT" sz="1500" spc="-14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-6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non</a:t>
            </a:r>
            <a:r>
              <a:rPr lang="it-IT" sz="1500" spc="-14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-6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compiuti);</a:t>
            </a:r>
            <a:endParaRPr lang="it-IT" sz="1500" spc="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342900" marR="117475" lvl="0" indent="-342900" algn="just">
              <a:lnSpc>
                <a:spcPct val="98000"/>
              </a:lnSpc>
              <a:spcBef>
                <a:spcPts val="785"/>
              </a:spcBef>
              <a:spcAft>
                <a:spcPts val="0"/>
              </a:spcAft>
              <a:buFont typeface="Century Gothic" panose="020B0502020202020204" pitchFamily="34" charset="0"/>
              <a:buChar char="•"/>
              <a:tabLst>
                <a:tab pos="349250" algn="l"/>
              </a:tabLst>
            </a:pP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I genitori/adulti accompagnatori che non rispettano tale regola e/o forniscono dati non veritieri saranno comunque ritenuti responsabili e qualora l’età del bambino risultasse incerta o dubbia il</a:t>
            </a:r>
            <a:r>
              <a:rPr lang="it-IT" sz="1500" spc="2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personale potrà richiederne un documento. In mancanza l’accesso non sarà consentito;</a:t>
            </a:r>
          </a:p>
          <a:p>
            <a:pPr marL="342900" marR="117475" lvl="0" indent="-342900" algn="l">
              <a:lnSpc>
                <a:spcPct val="98000"/>
              </a:lnSpc>
              <a:spcBef>
                <a:spcPts val="815"/>
              </a:spcBef>
              <a:spcAft>
                <a:spcPts val="0"/>
              </a:spcAft>
              <a:buFont typeface="Century Gothic" panose="020B0502020202020204" pitchFamily="34" charset="0"/>
              <a:buChar char="•"/>
              <a:tabLst>
                <a:tab pos="247650" algn="l"/>
              </a:tabLst>
            </a:pPr>
            <a:r>
              <a:rPr lang="it-IT" sz="1500" b="1" spc="-4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Il</a:t>
            </a:r>
            <a:r>
              <a:rPr lang="it-IT" sz="1500" b="1" spc="-14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b="1" spc="-4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tempo</a:t>
            </a:r>
            <a:r>
              <a:rPr lang="it-IT" sz="1500" b="1" spc="-14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b="1" spc="-4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massimo</a:t>
            </a:r>
            <a:r>
              <a:rPr lang="it-IT" sz="1500" b="1" spc="-14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b="1" spc="-4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di</a:t>
            </a:r>
            <a:r>
              <a:rPr lang="it-IT" sz="1500" b="1" spc="-14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b="1" spc="-4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permanenza</a:t>
            </a:r>
            <a:r>
              <a:rPr lang="it-IT" sz="1500" b="1" spc="-14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b="1" spc="-4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del</a:t>
            </a:r>
            <a:r>
              <a:rPr lang="it-IT" sz="1500" b="1" spc="-14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b="1" spc="-4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bambino</a:t>
            </a:r>
            <a:r>
              <a:rPr lang="it-IT" sz="1500" b="1" spc="-14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b="1" spc="-4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è</a:t>
            </a:r>
            <a:r>
              <a:rPr lang="it-IT" sz="1500" b="1" spc="-14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b="1" spc="-4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di</a:t>
            </a:r>
            <a:r>
              <a:rPr lang="it-IT" sz="1500" b="1" spc="-14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b="1" spc="-4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un’ora</a:t>
            </a:r>
            <a:r>
              <a:rPr lang="it-IT" sz="1500" b="1" spc="-14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b="1" spc="-4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e</a:t>
            </a:r>
            <a:r>
              <a:rPr lang="it-IT" sz="1500" b="1" spc="-14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b="1" spc="-4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mezza.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(Nei</a:t>
            </a:r>
            <a:r>
              <a:rPr lang="it-IT" sz="1500" spc="19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periodi</a:t>
            </a:r>
            <a:r>
              <a:rPr lang="it-IT" sz="1500" spc="19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di</a:t>
            </a:r>
            <a:r>
              <a:rPr lang="it-IT" sz="1500" spc="19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forte</a:t>
            </a:r>
            <a:r>
              <a:rPr lang="it-IT" sz="1500" spc="19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affluenza</a:t>
            </a:r>
            <a:r>
              <a:rPr lang="it-IT" sz="1500" spc="19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ed</a:t>
            </a:r>
            <a:r>
              <a:rPr lang="it-IT" sz="1500" spc="19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</a:t>
            </a:r>
            <a:r>
              <a:rPr lang="it-IT" sz="1500" spc="19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discrezione</a:t>
            </a:r>
            <a:r>
              <a:rPr lang="it-IT" sz="1500" spc="19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del</a:t>
            </a:r>
            <a:r>
              <a:rPr lang="it-IT" sz="1500" spc="19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personale,</a:t>
            </a:r>
            <a:r>
              <a:rPr lang="it-IT" sz="1500" spc="19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la custodia</a:t>
            </a:r>
            <a:r>
              <a:rPr lang="it-IT" sz="1500" spc="2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potrebbe</a:t>
            </a:r>
            <a:r>
              <a:rPr lang="it-IT" sz="1500" spc="2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essere</a:t>
            </a:r>
            <a:r>
              <a:rPr lang="it-IT" sz="1500" spc="2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limitata).</a:t>
            </a:r>
            <a:r>
              <a:rPr lang="it-IT" sz="1500" spc="2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L’ultimo</a:t>
            </a:r>
            <a:r>
              <a:rPr lang="it-IT" sz="1500" spc="2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ingresso</a:t>
            </a:r>
            <a:r>
              <a:rPr lang="it-IT" sz="1500" spc="2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consentito avverrà</a:t>
            </a:r>
            <a:r>
              <a:rPr lang="it-IT" sz="1500" spc="4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45</a:t>
            </a:r>
            <a:r>
              <a:rPr lang="it-IT" sz="1500" spc="4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minuti</a:t>
            </a:r>
            <a:r>
              <a:rPr lang="it-IT" sz="1500" spc="4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prima</a:t>
            </a:r>
            <a:r>
              <a:rPr lang="it-IT" sz="1500" spc="4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dell’orario</a:t>
            </a:r>
            <a:r>
              <a:rPr lang="it-IT" sz="1500" spc="4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di</a:t>
            </a:r>
            <a:r>
              <a:rPr lang="it-IT" sz="1500" spc="4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chiusura</a:t>
            </a:r>
            <a:r>
              <a:rPr lang="it-IT" sz="1500" spc="4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dell’Area</a:t>
            </a:r>
            <a:r>
              <a:rPr lang="it-IT" sz="1500" spc="4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Kids,</a:t>
            </a:r>
            <a:r>
              <a:rPr lang="it-IT" sz="1500" spc="2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mentre</a:t>
            </a:r>
            <a:r>
              <a:rPr lang="it-IT" sz="1500" spc="-1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il</a:t>
            </a:r>
            <a:r>
              <a:rPr lang="it-IT" sz="1500" spc="-1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ritiro</a:t>
            </a:r>
            <a:r>
              <a:rPr lang="it-IT" sz="1500" spc="-1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del</a:t>
            </a:r>
            <a:r>
              <a:rPr lang="it-IT" sz="1500" spc="-1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bambino</a:t>
            </a:r>
            <a:r>
              <a:rPr lang="it-IT" sz="1500" spc="-1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deve</a:t>
            </a:r>
            <a:r>
              <a:rPr lang="it-IT" sz="1500" spc="-1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essere</a:t>
            </a:r>
            <a:r>
              <a:rPr lang="it-IT" sz="1500" spc="-1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effettuato</a:t>
            </a:r>
            <a:r>
              <a:rPr lang="it-IT" sz="1500" spc="-1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15</a:t>
            </a:r>
            <a:r>
              <a:rPr lang="it-IT" sz="1500" spc="-1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minuti</a:t>
            </a:r>
            <a:r>
              <a:rPr lang="it-IT" sz="1500" spc="-1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prima della chiusura del servizio.</a:t>
            </a:r>
          </a:p>
          <a:p>
            <a:pPr marL="342900" marR="117475" lvl="0" indent="-342900" algn="just">
              <a:lnSpc>
                <a:spcPct val="98000"/>
              </a:lnSpc>
              <a:spcBef>
                <a:spcPts val="825"/>
              </a:spcBef>
              <a:spcAft>
                <a:spcPts val="0"/>
              </a:spcAft>
              <a:buFont typeface="Century Gothic" panose="020B0502020202020204" pitchFamily="34" charset="0"/>
              <a:buChar char="•"/>
              <a:tabLst>
                <a:tab pos="275590" algn="l"/>
              </a:tabLst>
            </a:pP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Il numero massimo di presenze consentito all’interno dell’Area sarà</a:t>
            </a:r>
            <a:r>
              <a:rPr lang="it-IT" sz="1500" spc="-2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stabilito</a:t>
            </a:r>
            <a:r>
              <a:rPr lang="it-IT" sz="1500" spc="-2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dal</a:t>
            </a:r>
            <a:r>
              <a:rPr lang="it-IT" sz="1500" spc="-2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personale</a:t>
            </a:r>
            <a:r>
              <a:rPr lang="it-IT" sz="1500" spc="-2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addetto</a:t>
            </a:r>
            <a:r>
              <a:rPr lang="it-IT" sz="1500" spc="2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in</a:t>
            </a:r>
            <a:r>
              <a:rPr lang="it-IT" sz="1500" spc="-2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base</a:t>
            </a:r>
            <a:r>
              <a:rPr lang="it-IT" sz="1500" spc="-2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al</a:t>
            </a:r>
            <a:r>
              <a:rPr lang="it-IT" sz="1500" spc="-2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numero</a:t>
            </a:r>
            <a:r>
              <a:rPr lang="it-IT" sz="1500" spc="-2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di</a:t>
            </a:r>
            <a:r>
              <a:rPr lang="it-IT" sz="1500" spc="-2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bambini già presenti nella stessa e alla situazione contingente;</a:t>
            </a:r>
          </a:p>
          <a:p>
            <a:pPr marL="342900" marR="117475" lvl="0" indent="-342900" algn="just">
              <a:lnSpc>
                <a:spcPct val="98000"/>
              </a:lnSpc>
              <a:spcBef>
                <a:spcPts val="800"/>
              </a:spcBef>
              <a:spcAft>
                <a:spcPts val="0"/>
              </a:spcAft>
              <a:buFont typeface="Century Gothic" panose="020B0502020202020204" pitchFamily="34" charset="0"/>
              <a:buChar char="•"/>
              <a:tabLst>
                <a:tab pos="251460" algn="l"/>
              </a:tabLst>
            </a:pPr>
            <a:r>
              <a:rPr lang="it-IT" sz="1500" spc="-3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Se non potrà essere garantito il rapporto 1 a 1,</a:t>
            </a:r>
            <a:r>
              <a:rPr lang="it-IT" sz="1500" spc="-8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-3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sarà</a:t>
            </a:r>
            <a:r>
              <a:rPr lang="it-IT" sz="1500" spc="-8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-3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possibile </a:t>
            </a:r>
            <a:r>
              <a:rPr lang="it-IT" sz="1500" spc="-2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non</a:t>
            </a:r>
            <a:r>
              <a:rPr lang="it-IT" sz="1500" spc="-7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-2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consentire</a:t>
            </a:r>
            <a:r>
              <a:rPr lang="it-IT" sz="1500" spc="-7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-2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l’accesso</a:t>
            </a:r>
            <a:r>
              <a:rPr lang="it-IT" sz="1500" spc="-7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-2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all’Area</a:t>
            </a:r>
            <a:r>
              <a:rPr lang="it-IT" sz="1500" spc="-7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-2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Kids</a:t>
            </a:r>
            <a:r>
              <a:rPr lang="it-IT" sz="1500" spc="-7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-2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ai</a:t>
            </a:r>
            <a:r>
              <a:rPr lang="it-IT" sz="1500" spc="-7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-2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bambini</a:t>
            </a:r>
            <a:r>
              <a:rPr lang="it-IT" sz="1500" spc="-7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-2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che</a:t>
            </a:r>
            <a:r>
              <a:rPr lang="it-IT" sz="1500" spc="-7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-2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richiedono</a:t>
            </a:r>
            <a:r>
              <a:rPr lang="it-IT" sz="1500" spc="-7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-2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un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rapporto d’assistenza (ai bambini che</a:t>
            </a:r>
            <a:r>
              <a:rPr lang="it-IT" sz="1500" spc="-9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richiedono</a:t>
            </a:r>
            <a:r>
              <a:rPr lang="it-IT" sz="1500" spc="-9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un</a:t>
            </a:r>
            <a:r>
              <a:rPr lang="it-IT" sz="1500" spc="-9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rapporto</a:t>
            </a:r>
            <a:r>
              <a:rPr lang="it-IT" sz="1500" spc="-9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individuale</a:t>
            </a:r>
            <a:r>
              <a:rPr lang="it-IT" sz="1500" spc="-9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di</a:t>
            </a:r>
            <a:r>
              <a:rPr lang="it-IT" sz="1500" spc="-9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accudimento, se</a:t>
            </a:r>
            <a:r>
              <a:rPr lang="it-IT" sz="1500" spc="-9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sarà</a:t>
            </a:r>
            <a:r>
              <a:rPr lang="it-IT" sz="1500" spc="-9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consentito</a:t>
            </a:r>
            <a:r>
              <a:rPr lang="it-IT" sz="1500" spc="-11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l’ingresso,</a:t>
            </a:r>
            <a:r>
              <a:rPr lang="it-IT" sz="1500" spc="-11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l’accompagnatore</a:t>
            </a:r>
            <a:r>
              <a:rPr lang="it-IT" sz="1500" spc="-11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-1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dovrà sostare e vigilare all’interno dell’area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per</a:t>
            </a:r>
            <a:r>
              <a:rPr lang="it-IT" sz="1500" spc="-11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tutto</a:t>
            </a:r>
            <a:r>
              <a:rPr lang="it-IT" sz="1500" spc="-11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il </a:t>
            </a:r>
            <a:r>
              <a:rPr lang="it-IT" sz="1500" spc="-1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tempo</a:t>
            </a:r>
            <a:r>
              <a:rPr lang="it-IT" sz="1500" spc="-8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-1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di</a:t>
            </a:r>
            <a:r>
              <a:rPr lang="it-IT" sz="1500" spc="-8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-1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permanenza</a:t>
            </a:r>
            <a:r>
              <a:rPr lang="it-IT" sz="1500" spc="-8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-1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del</a:t>
            </a:r>
            <a:r>
              <a:rPr lang="it-IT" sz="1500" spc="-8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500" spc="-1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bambino);</a:t>
            </a:r>
            <a:endParaRPr lang="it-IT" sz="1500" spc="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C6FCF066-F612-D6C6-B49E-6872064484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6912" y="23234"/>
            <a:ext cx="1663774" cy="1545390"/>
          </a:xfrm>
          <a:prstGeom prst="rect">
            <a:avLst/>
          </a:prstGeom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id="{0BACEF92-F823-540E-980E-85FA78C8F73A}"/>
              </a:ext>
            </a:extLst>
          </p:cNvPr>
          <p:cNvSpPr/>
          <p:nvPr/>
        </p:nvSpPr>
        <p:spPr>
          <a:xfrm>
            <a:off x="2564904" y="23234"/>
            <a:ext cx="504056" cy="1052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8954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92915" y="7188254"/>
            <a:ext cx="1886498" cy="2176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9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EB940D9F-B04F-2F2D-3662-0804959647A1}"/>
              </a:ext>
            </a:extLst>
          </p:cNvPr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5552"/>
            <a:ext cx="6858000" cy="9921552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37788C12-E8A7-CD1C-EE20-7B3633C3A1F7}"/>
              </a:ext>
            </a:extLst>
          </p:cNvPr>
          <p:cNvSpPr/>
          <p:nvPr/>
        </p:nvSpPr>
        <p:spPr>
          <a:xfrm>
            <a:off x="392914" y="632520"/>
            <a:ext cx="6132429" cy="9073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117475" lvl="0" indent="-342900" algn="just">
              <a:lnSpc>
                <a:spcPct val="98000"/>
              </a:lnSpc>
              <a:spcBef>
                <a:spcPts val="800"/>
              </a:spcBef>
              <a:spcAft>
                <a:spcPts val="0"/>
              </a:spcAft>
              <a:buFont typeface="Century Gothic" panose="020B0502020202020204" pitchFamily="34" charset="0"/>
              <a:buChar char="•"/>
              <a:tabLst>
                <a:tab pos="251460" algn="l"/>
              </a:tabLst>
            </a:pPr>
            <a:endParaRPr lang="it-IT" sz="1100" spc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342900" marR="74295" lvl="0" indent="-342900" algn="just">
              <a:lnSpc>
                <a:spcPct val="98000"/>
              </a:lnSpc>
              <a:spcBef>
                <a:spcPts val="825"/>
              </a:spcBef>
              <a:spcAft>
                <a:spcPts val="0"/>
              </a:spcAft>
              <a:buFont typeface="Century Gothic" panose="020B0502020202020204" pitchFamily="34" charset="0"/>
              <a:buChar char="•"/>
              <a:tabLst>
                <a:tab pos="261620" algn="l"/>
              </a:tabLst>
            </a:pPr>
            <a:r>
              <a:rPr lang="it-IT" sz="1650" spc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Chi affida il bambino deve essere colui che lo prende in affido mostrando doc. di identità e controfirmando orario di uscita</a:t>
            </a:r>
            <a:endParaRPr lang="it-IT" sz="1100" spc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342900" lvl="0" indent="-342900" algn="just">
              <a:lnSpc>
                <a:spcPts val="2015"/>
              </a:lnSpc>
              <a:spcBef>
                <a:spcPts val="785"/>
              </a:spcBef>
              <a:spcAft>
                <a:spcPts val="0"/>
              </a:spcAft>
              <a:buFont typeface="Century Gothic" panose="020B0502020202020204" pitchFamily="34" charset="0"/>
              <a:buChar char="•"/>
              <a:tabLst>
                <a:tab pos="258445" algn="l"/>
              </a:tabLst>
            </a:pPr>
            <a:r>
              <a:rPr lang="it-IT" sz="1650" b="1" spc="-1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L’accompagnatore,</a:t>
            </a:r>
            <a:r>
              <a:rPr lang="it-IT" sz="1650" b="1" spc="-25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b="1" spc="-1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obbligatoriamente</a:t>
            </a:r>
            <a:r>
              <a:rPr lang="it-IT" sz="1650" b="1" spc="-25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b="1" spc="-1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maggiorenne,</a:t>
            </a:r>
            <a:r>
              <a:rPr lang="it-IT" sz="1650" b="1" spc="-2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b="1" spc="-1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dovrà:</a:t>
            </a:r>
            <a:endParaRPr lang="it-IT" sz="1100" spc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742950" lvl="1" indent="-285750" algn="just">
              <a:lnSpc>
                <a:spcPts val="2010"/>
              </a:lnSpc>
              <a:buSzPts val="1650"/>
              <a:buFont typeface="Century Gothic" panose="020B0502020202020204" pitchFamily="34" charset="0"/>
              <a:buAutoNum type="alphaUcParenR"/>
              <a:tabLst>
                <a:tab pos="532765" algn="l"/>
              </a:tabLst>
            </a:pPr>
            <a:r>
              <a:rPr lang="it-IT" sz="1650" spc="-3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Far</a:t>
            </a:r>
            <a:r>
              <a:rPr lang="it-IT" sz="1650" spc="-75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3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visionare</a:t>
            </a:r>
            <a:r>
              <a:rPr lang="it-IT" sz="1650" spc="-75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3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al</a:t>
            </a:r>
            <a:r>
              <a:rPr lang="it-IT" sz="1650" spc="-75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3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personale</a:t>
            </a:r>
            <a:r>
              <a:rPr lang="it-IT" sz="1650" spc="-75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3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un</a:t>
            </a:r>
            <a:r>
              <a:rPr lang="it-IT" sz="1650" spc="-75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3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documento</a:t>
            </a:r>
            <a:r>
              <a:rPr lang="it-IT" sz="1650" spc="-75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3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d’identità</a:t>
            </a:r>
            <a:r>
              <a:rPr lang="it-IT" sz="1650" spc="-75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3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valido;</a:t>
            </a:r>
            <a:endParaRPr lang="it-IT" sz="1100" spc="-45"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742950" lvl="1" indent="-285750" algn="just">
              <a:lnSpc>
                <a:spcPts val="2010"/>
              </a:lnSpc>
              <a:buSzPts val="1650"/>
              <a:buFont typeface="Century Gothic" panose="020B0502020202020204" pitchFamily="34" charset="0"/>
              <a:buAutoNum type="alphaUcParenR"/>
              <a:tabLst>
                <a:tab pos="497840" algn="l"/>
              </a:tabLst>
            </a:pPr>
            <a:r>
              <a:rPr lang="it-IT" sz="1650" spc="-3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Comunicare</a:t>
            </a:r>
            <a:r>
              <a:rPr lang="it-IT" sz="1650" spc="-8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3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al</a:t>
            </a:r>
            <a:r>
              <a:rPr lang="it-IT" sz="1650" spc="-75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3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personale</a:t>
            </a:r>
            <a:r>
              <a:rPr lang="it-IT" sz="1650" spc="-8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3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un</a:t>
            </a:r>
            <a:r>
              <a:rPr lang="it-IT" sz="1650" spc="-75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3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recapito</a:t>
            </a:r>
            <a:r>
              <a:rPr lang="it-IT" sz="1650" spc="-75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3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telefonico</a:t>
            </a:r>
            <a:r>
              <a:rPr lang="it-IT" sz="1650" spc="-8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3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cellulare;</a:t>
            </a:r>
            <a:endParaRPr lang="it-IT" sz="1100" spc="-45"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742950" marR="120650" lvl="1" indent="-285750" algn="just">
              <a:lnSpc>
                <a:spcPct val="98000"/>
              </a:lnSpc>
              <a:spcBef>
                <a:spcPts val="10"/>
              </a:spcBef>
              <a:spcAft>
                <a:spcPts val="0"/>
              </a:spcAft>
              <a:buSzPts val="1650"/>
              <a:buFont typeface="Century Gothic" panose="020B0502020202020204" pitchFamily="34" charset="0"/>
              <a:buAutoNum type="alphaUcParenR"/>
              <a:tabLst>
                <a:tab pos="499745" algn="l"/>
                <a:tab pos="517525" algn="l"/>
              </a:tabLst>
            </a:pPr>
            <a:r>
              <a:rPr lang="it-IT" sz="1650" spc="-45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	</a:t>
            </a:r>
            <a:r>
              <a:rPr lang="it-IT" sz="1650" spc="-2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Garantire</a:t>
            </a:r>
            <a:r>
              <a:rPr lang="it-IT" sz="1650" spc="-95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2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la</a:t>
            </a:r>
            <a:r>
              <a:rPr lang="it-IT" sz="1650" spc="-95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2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sua</a:t>
            </a:r>
            <a:r>
              <a:rPr lang="it-IT" sz="1650" spc="-95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2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presenza</a:t>
            </a:r>
            <a:r>
              <a:rPr lang="it-IT" sz="1650" spc="-95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2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all’interno</a:t>
            </a:r>
            <a:r>
              <a:rPr lang="it-IT" sz="1650" spc="-95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2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del</a:t>
            </a:r>
            <a:r>
              <a:rPr lang="it-IT" sz="1650" spc="-95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2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Centro</a:t>
            </a:r>
            <a:r>
              <a:rPr lang="it-IT" sz="1650" spc="-9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2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Commerciale</a:t>
            </a:r>
            <a:r>
              <a:rPr lang="it-IT" sz="1650" spc="-95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2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e </a:t>
            </a:r>
            <a:r>
              <a:rPr lang="it-IT" sz="1650" spc="-45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rendersi reperibile;</a:t>
            </a:r>
            <a:endParaRPr lang="it-IT" sz="1100" spc="-45"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742950" marR="420370" lvl="1" indent="-285750" algn="just">
              <a:lnSpc>
                <a:spcPct val="98000"/>
              </a:lnSpc>
              <a:spcBef>
                <a:spcPts val="10"/>
              </a:spcBef>
              <a:spcAft>
                <a:spcPts val="0"/>
              </a:spcAft>
              <a:buSzPts val="1650"/>
              <a:buFont typeface="Century Gothic" panose="020B0502020202020204" pitchFamily="34" charset="0"/>
              <a:buAutoNum type="alphaUcParenR"/>
              <a:tabLst>
                <a:tab pos="446405" algn="l"/>
                <a:tab pos="458470" algn="l"/>
              </a:tabLst>
            </a:pPr>
            <a:r>
              <a:rPr lang="it-IT" sz="1650" spc="-3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Segnalare</a:t>
            </a:r>
            <a:r>
              <a:rPr lang="it-IT" sz="1650" spc="-4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3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eventuali</a:t>
            </a:r>
            <a:r>
              <a:rPr lang="it-IT" sz="1650" spc="-4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3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esigenze</a:t>
            </a:r>
            <a:r>
              <a:rPr lang="it-IT" sz="1650" spc="-4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3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particolari</a:t>
            </a:r>
            <a:r>
              <a:rPr lang="it-IT" sz="1650" spc="-4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3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del</a:t>
            </a:r>
            <a:r>
              <a:rPr lang="it-IT" sz="1650" spc="-4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3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bambino</a:t>
            </a:r>
            <a:r>
              <a:rPr lang="it-IT" sz="1650" spc="-4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3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all’atto </a:t>
            </a:r>
            <a:r>
              <a:rPr lang="it-IT" sz="1650" spc="-45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della</a:t>
            </a:r>
            <a:r>
              <a:rPr lang="it-IT" sz="1650" spc="-35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45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compilazione</a:t>
            </a:r>
            <a:r>
              <a:rPr lang="it-IT" sz="1650" spc="-35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45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del</a:t>
            </a:r>
            <a:r>
              <a:rPr lang="it-IT" sz="1650" spc="-35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45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modulo;</a:t>
            </a:r>
            <a:endParaRPr lang="it-IT" sz="1100" spc="-45"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742950" lvl="1" indent="-285750" algn="just">
              <a:lnSpc>
                <a:spcPts val="2020"/>
              </a:lnSpc>
              <a:buSzPts val="1650"/>
              <a:buFont typeface="Century Gothic" panose="020B0502020202020204" pitchFamily="34" charset="0"/>
              <a:buAutoNum type="alphaUcParenR"/>
              <a:tabLst>
                <a:tab pos="442595" algn="l"/>
              </a:tabLst>
            </a:pPr>
            <a:r>
              <a:rPr lang="it-IT" sz="1650" spc="-7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Accompagnare</a:t>
            </a:r>
            <a:r>
              <a:rPr lang="it-IT" sz="1650" spc="-115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7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il</a:t>
            </a:r>
            <a:r>
              <a:rPr lang="it-IT" sz="1650" spc="-115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7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bambino</a:t>
            </a:r>
            <a:r>
              <a:rPr lang="it-IT" sz="1650" spc="-115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7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in</a:t>
            </a:r>
            <a:r>
              <a:rPr lang="it-IT" sz="1650" spc="-11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7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toilette</a:t>
            </a:r>
            <a:r>
              <a:rPr lang="it-IT" sz="1650" spc="-115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della galleria </a:t>
            </a:r>
            <a:r>
              <a:rPr lang="it-IT" sz="1650" spc="-7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prima</a:t>
            </a:r>
            <a:r>
              <a:rPr lang="it-IT" sz="1650" spc="-115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di </a:t>
            </a:r>
            <a:r>
              <a:rPr lang="it-IT" sz="1650" spc="-7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accedere</a:t>
            </a:r>
            <a:r>
              <a:rPr lang="it-IT" sz="1650" spc="-11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7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al</a:t>
            </a:r>
            <a:r>
              <a:rPr lang="it-IT" sz="1650" spc="-115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7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servizio.</a:t>
            </a:r>
            <a:endParaRPr lang="it-IT" sz="1100" spc="-45"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442595" algn="ctr">
              <a:lnSpc>
                <a:spcPts val="2020"/>
              </a:lnSpc>
              <a:tabLst>
                <a:tab pos="442595" algn="l"/>
              </a:tabLst>
            </a:pPr>
            <a:r>
              <a:rPr lang="it-IT" sz="1650" b="1" spc="-7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UN COMPORTAMENTO NON CONSONO ALL’AREA DA PARTE DEL GENITORE/TUTORE O DEL BAMBINO PUO’ COMPORTARE UN ALLONTANAMENTO DALLA STESSA</a:t>
            </a:r>
            <a:endParaRPr lang="it-IT" sz="110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>
              <a:spcBef>
                <a:spcPts val="5"/>
              </a:spcBef>
            </a:pPr>
            <a:r>
              <a:rPr lang="it-IT" sz="2000" b="1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 NON</a:t>
            </a:r>
            <a:r>
              <a:rPr lang="it-IT" sz="2000" b="1" spc="-65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2000" b="1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È</a:t>
            </a:r>
            <a:r>
              <a:rPr lang="it-IT" sz="2000" b="1" spc="-65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2000" b="1" spc="-1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CONSENTITO:</a:t>
            </a:r>
            <a:endParaRPr lang="it-IT" sz="110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342900" lvl="0" indent="-342900" algn="l">
              <a:spcBef>
                <a:spcPts val="740"/>
              </a:spcBef>
              <a:spcAft>
                <a:spcPts val="0"/>
              </a:spcAft>
              <a:buSzPts val="1600"/>
              <a:buFont typeface="Century Gothic" panose="020B0502020202020204" pitchFamily="34" charset="0"/>
              <a:buAutoNum type="alphaUcParenR"/>
              <a:tabLst>
                <a:tab pos="467995" algn="l"/>
              </a:tabLst>
            </a:pPr>
            <a:r>
              <a:rPr lang="it-IT" sz="1600" spc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L’ingresso</a:t>
            </a:r>
            <a:r>
              <a:rPr lang="it-IT" sz="1600" spc="105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00" spc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all’accompagnatore</a:t>
            </a:r>
            <a:r>
              <a:rPr lang="it-IT" sz="1600" spc="11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00" spc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nell’Area</a:t>
            </a:r>
            <a:r>
              <a:rPr lang="it-IT" sz="1600" spc="105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00" spc="-1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Kids;</a:t>
            </a:r>
            <a:endParaRPr lang="it-IT" sz="1100" spc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342900" lvl="0" indent="-342900" algn="l">
              <a:lnSpc>
                <a:spcPts val="1955"/>
              </a:lnSpc>
              <a:spcBef>
                <a:spcPts val="1110"/>
              </a:spcBef>
              <a:spcAft>
                <a:spcPts val="0"/>
              </a:spcAft>
              <a:buSzPts val="1600"/>
              <a:buFont typeface="Century Gothic" panose="020B0502020202020204" pitchFamily="34" charset="0"/>
              <a:buAutoNum type="alphaUcParenR"/>
              <a:tabLst>
                <a:tab pos="434340" algn="l"/>
              </a:tabLst>
            </a:pPr>
            <a:r>
              <a:rPr lang="it-IT" sz="1600" spc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L’ingresso</a:t>
            </a:r>
            <a:r>
              <a:rPr lang="it-IT" sz="1600" spc="4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00" spc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ai</a:t>
            </a:r>
            <a:r>
              <a:rPr lang="it-IT" sz="1600" spc="4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00" spc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bambini</a:t>
            </a:r>
            <a:r>
              <a:rPr lang="it-IT" sz="1600" spc="45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00" spc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con</a:t>
            </a:r>
            <a:r>
              <a:rPr lang="it-IT" sz="1600" spc="4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00" spc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scarpe</a:t>
            </a:r>
            <a:r>
              <a:rPr lang="it-IT" sz="1600" spc="45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00" spc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o</a:t>
            </a:r>
            <a:r>
              <a:rPr lang="it-IT" sz="1600" spc="4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00" spc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</a:t>
            </a:r>
            <a:r>
              <a:rPr lang="it-IT" sz="1600" spc="45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00" spc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piedi</a:t>
            </a:r>
            <a:r>
              <a:rPr lang="it-IT" sz="1600" spc="4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00" spc="-2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nudi</a:t>
            </a:r>
            <a:endParaRPr lang="it-IT" sz="1100" spc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183515">
              <a:lnSpc>
                <a:spcPct val="98000"/>
              </a:lnSpc>
              <a:spcBef>
                <a:spcPts val="5"/>
              </a:spcBef>
              <a:spcAft>
                <a:spcPts val="0"/>
              </a:spcAft>
            </a:pPr>
            <a:r>
              <a:rPr lang="it-IT" sz="160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(per</a:t>
            </a:r>
            <a:r>
              <a:rPr lang="it-IT" sz="1600" spc="20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0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motivi</a:t>
            </a:r>
            <a:r>
              <a:rPr lang="it-IT" sz="1600" spc="20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0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d’igiene</a:t>
            </a:r>
            <a:r>
              <a:rPr lang="it-IT" sz="1600" spc="20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0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è</a:t>
            </a:r>
            <a:r>
              <a:rPr lang="it-IT" sz="1600" spc="20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0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obbligatorio</a:t>
            </a:r>
            <a:r>
              <a:rPr lang="it-IT" sz="1600" spc="20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0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l’uso</a:t>
            </a:r>
            <a:r>
              <a:rPr lang="it-IT" sz="1600" spc="20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0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di</a:t>
            </a:r>
            <a:r>
              <a:rPr lang="it-IT" sz="1600" spc="20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0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calze,</a:t>
            </a:r>
            <a:r>
              <a:rPr lang="it-IT" sz="1600" spc="20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0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possibilmente </a:t>
            </a:r>
            <a:r>
              <a:rPr lang="it-IT" sz="1600" spc="-1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antiscivolo);</a:t>
            </a:r>
            <a:endParaRPr lang="it-IT" sz="110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342900" marR="271145" lvl="0" indent="-342900" algn="just">
              <a:lnSpc>
                <a:spcPct val="98000"/>
              </a:lnSpc>
              <a:spcBef>
                <a:spcPts val="1130"/>
              </a:spcBef>
              <a:spcAft>
                <a:spcPts val="0"/>
              </a:spcAft>
              <a:buSzPts val="1600"/>
              <a:buFont typeface="Century Gothic" panose="020B0502020202020204" pitchFamily="34" charset="0"/>
              <a:buAutoNum type="alphaUcParenR"/>
              <a:tabLst>
                <a:tab pos="497205" algn="l"/>
              </a:tabLst>
            </a:pPr>
            <a:r>
              <a:rPr lang="it-IT" sz="1600" spc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portare all’interno dell’Area Kids indumenti, giochi, bevande</a:t>
            </a:r>
            <a:r>
              <a:rPr lang="it-IT" sz="1600" spc="20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00" spc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e alimenti;</a:t>
            </a:r>
            <a:endParaRPr lang="it-IT" sz="1100" spc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342900" marR="271145" lvl="0" indent="-342900" algn="just">
              <a:lnSpc>
                <a:spcPct val="98000"/>
              </a:lnSpc>
              <a:spcBef>
                <a:spcPts val="855"/>
              </a:spcBef>
              <a:spcAft>
                <a:spcPts val="0"/>
              </a:spcAft>
              <a:buSzPts val="1600"/>
              <a:buFont typeface="Century Gothic" panose="020B0502020202020204" pitchFamily="34" charset="0"/>
              <a:buAutoNum type="alphaUcParenR"/>
              <a:tabLst>
                <a:tab pos="513715" algn="l"/>
              </a:tabLst>
            </a:pPr>
            <a:r>
              <a:rPr lang="it-IT" sz="1600" spc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accedere all’interno dell’Area Kids al di fuori dell’orario di servizio esposto, in caso contrario si declina ogni responsabilità in </a:t>
            </a:r>
            <a:r>
              <a:rPr lang="it-IT" sz="1600" spc="-1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merito.</a:t>
            </a:r>
            <a:endParaRPr lang="it-IT" sz="1100" spc="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EC92F8FC-A553-3A92-2154-1EBBB09AD88A}"/>
              </a:ext>
            </a:extLst>
          </p:cNvPr>
          <p:cNvSpPr/>
          <p:nvPr/>
        </p:nvSpPr>
        <p:spPr>
          <a:xfrm>
            <a:off x="2279413" y="0"/>
            <a:ext cx="2445731" cy="9205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91496248-CAE9-FC1B-5580-6A2842274E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6912" y="23234"/>
            <a:ext cx="1663774" cy="1545390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33DC3BE0-359E-FB2E-A9C4-93CC73D20684}"/>
              </a:ext>
            </a:extLst>
          </p:cNvPr>
          <p:cNvSpPr/>
          <p:nvPr/>
        </p:nvSpPr>
        <p:spPr>
          <a:xfrm>
            <a:off x="2564904" y="23234"/>
            <a:ext cx="504056" cy="1052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B2897CC-1525-D02B-5CEA-3A0BE51DE260}"/>
              </a:ext>
            </a:extLst>
          </p:cNvPr>
          <p:cNvSpPr txBox="1"/>
          <p:nvPr/>
        </p:nvSpPr>
        <p:spPr>
          <a:xfrm>
            <a:off x="362785" y="1584040"/>
            <a:ext cx="6192686" cy="8373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5738" marR="74295" lvl="0" indent="-185738" algn="just">
              <a:lnSpc>
                <a:spcPct val="98000"/>
              </a:lnSpc>
              <a:spcBef>
                <a:spcPts val="82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61620" algn="l"/>
              </a:tabLst>
            </a:pPr>
            <a:r>
              <a:rPr lang="it-IT" sz="165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Chi affida il bambino deve essere colui che lo prende in affido mostrando doc. di identità e controfirmando orario di uscita</a:t>
            </a:r>
            <a:endParaRPr lang="it-IT" sz="1100" spc="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185738" lvl="0" indent="-185738" algn="just">
              <a:lnSpc>
                <a:spcPts val="2015"/>
              </a:lnSpc>
              <a:spcBef>
                <a:spcPts val="785"/>
              </a:spcBef>
              <a:spcAft>
                <a:spcPts val="0"/>
              </a:spcAft>
              <a:buFont typeface="Century Gothic" panose="020B0502020202020204" pitchFamily="34" charset="0"/>
              <a:buChar char="•"/>
              <a:tabLst>
                <a:tab pos="258445" algn="l"/>
              </a:tabLst>
            </a:pPr>
            <a:r>
              <a:rPr lang="it-IT" sz="1650" b="1" spc="-1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L’accompagnatore,</a:t>
            </a:r>
            <a:r>
              <a:rPr lang="it-IT" sz="1650" b="1" spc="-2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b="1" spc="-1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obbligatoriamente</a:t>
            </a:r>
            <a:r>
              <a:rPr lang="it-IT" sz="1650" b="1" spc="-2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b="1" spc="-1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maggiorenne,</a:t>
            </a:r>
            <a:r>
              <a:rPr lang="it-IT" sz="1650" b="1" spc="-2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b="1" spc="-1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dovrà:</a:t>
            </a:r>
            <a:endParaRPr lang="it-IT" sz="1100" spc="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185738" lvl="1" indent="-185738" algn="just">
              <a:lnSpc>
                <a:spcPts val="2010"/>
              </a:lnSpc>
              <a:buSzPts val="1650"/>
              <a:buFont typeface="Century Gothic" panose="020B0502020202020204" pitchFamily="34" charset="0"/>
              <a:buAutoNum type="alphaUcParenR"/>
              <a:tabLst>
                <a:tab pos="532765" algn="l"/>
              </a:tabLst>
            </a:pPr>
            <a:r>
              <a:rPr lang="it-IT" sz="1650" spc="-3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Far</a:t>
            </a:r>
            <a:r>
              <a:rPr lang="it-IT" sz="1650" spc="-7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3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visionare</a:t>
            </a:r>
            <a:r>
              <a:rPr lang="it-IT" sz="1650" spc="-7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3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al</a:t>
            </a:r>
            <a:r>
              <a:rPr lang="it-IT" sz="1650" spc="-7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3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personale</a:t>
            </a:r>
            <a:r>
              <a:rPr lang="it-IT" sz="1650" spc="-7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3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un</a:t>
            </a:r>
            <a:r>
              <a:rPr lang="it-IT" sz="1650" spc="-7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3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documento</a:t>
            </a:r>
            <a:r>
              <a:rPr lang="it-IT" sz="1650" spc="-7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3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d’identità</a:t>
            </a:r>
            <a:r>
              <a:rPr lang="it-IT" sz="1650" spc="-7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3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valido al momento dell’ingresso e al momento dell’uscita;</a:t>
            </a:r>
            <a:endParaRPr lang="it-IT" sz="1100" spc="-45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185738" lvl="1" indent="-185738" algn="just">
              <a:lnSpc>
                <a:spcPts val="2010"/>
              </a:lnSpc>
              <a:buSzPts val="1650"/>
              <a:buFont typeface="Century Gothic" panose="020B0502020202020204" pitchFamily="34" charset="0"/>
              <a:buAutoNum type="alphaUcParenR"/>
              <a:tabLst>
                <a:tab pos="497840" algn="l"/>
              </a:tabLst>
            </a:pPr>
            <a:r>
              <a:rPr lang="it-IT" sz="1650" spc="-3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Comunicare</a:t>
            </a:r>
            <a:r>
              <a:rPr lang="it-IT" sz="1650" spc="-8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3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al</a:t>
            </a:r>
            <a:r>
              <a:rPr lang="it-IT" sz="1650" spc="-7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3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personale</a:t>
            </a:r>
            <a:r>
              <a:rPr lang="it-IT" sz="1650" spc="-8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3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un</a:t>
            </a:r>
            <a:r>
              <a:rPr lang="it-IT" sz="1650" spc="-7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3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recapito</a:t>
            </a:r>
            <a:r>
              <a:rPr lang="it-IT" sz="1650" spc="-7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3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telefonico</a:t>
            </a:r>
            <a:r>
              <a:rPr lang="it-IT" sz="1650" spc="-8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3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cellulare;</a:t>
            </a:r>
            <a:endParaRPr lang="it-IT" sz="1650" spc="-30" dirty="0"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185738" lvl="1" indent="-185738" algn="just">
              <a:lnSpc>
                <a:spcPts val="2010"/>
              </a:lnSpc>
              <a:buSzPts val="1650"/>
              <a:buFont typeface="Century Gothic" panose="020B0502020202020204" pitchFamily="34" charset="0"/>
              <a:buAutoNum type="alphaUcParenR"/>
              <a:tabLst>
                <a:tab pos="497840" algn="l"/>
              </a:tabLst>
            </a:pPr>
            <a:r>
              <a:rPr lang="it-IT" sz="1650" spc="-3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Esibire il documento d’identità del bambino, laddove richiesto; </a:t>
            </a:r>
            <a:endParaRPr lang="it-IT" sz="1100" spc="-45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185738" marR="120650" lvl="1" indent="-185738" algn="just">
              <a:lnSpc>
                <a:spcPct val="98000"/>
              </a:lnSpc>
              <a:spcBef>
                <a:spcPts val="10"/>
              </a:spcBef>
              <a:spcAft>
                <a:spcPts val="0"/>
              </a:spcAft>
              <a:buSzPts val="1650"/>
              <a:buFont typeface="Century Gothic" panose="020B0502020202020204" pitchFamily="34" charset="0"/>
              <a:buAutoNum type="alphaUcParenR"/>
              <a:tabLst>
                <a:tab pos="499745" algn="l"/>
                <a:tab pos="517525" algn="l"/>
              </a:tabLst>
            </a:pPr>
            <a:r>
              <a:rPr lang="it-IT" sz="1650" spc="-2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Garantire</a:t>
            </a:r>
            <a:r>
              <a:rPr lang="it-IT" sz="1650" spc="-9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2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la</a:t>
            </a:r>
            <a:r>
              <a:rPr lang="it-IT" sz="1650" spc="-9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2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sua</a:t>
            </a:r>
            <a:r>
              <a:rPr lang="it-IT" sz="1650" spc="-9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2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presenza</a:t>
            </a:r>
            <a:r>
              <a:rPr lang="it-IT" sz="1650" spc="-9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2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all’interno</a:t>
            </a:r>
            <a:r>
              <a:rPr lang="it-IT" sz="1650" spc="-9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2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del</a:t>
            </a:r>
            <a:r>
              <a:rPr lang="it-IT" sz="1650" spc="-9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2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Centro</a:t>
            </a:r>
            <a:r>
              <a:rPr lang="it-IT" sz="1650" spc="-9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2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Commerciale</a:t>
            </a:r>
            <a:r>
              <a:rPr lang="it-IT" sz="1650" spc="-9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2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e </a:t>
            </a:r>
            <a:r>
              <a:rPr lang="it-IT" sz="1650" spc="-4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rendersi reperibile;</a:t>
            </a:r>
            <a:endParaRPr lang="it-IT" sz="1100" spc="-45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185738" marR="420370" lvl="1" indent="-185738" algn="just">
              <a:lnSpc>
                <a:spcPct val="98000"/>
              </a:lnSpc>
              <a:spcBef>
                <a:spcPts val="10"/>
              </a:spcBef>
              <a:spcAft>
                <a:spcPts val="0"/>
              </a:spcAft>
              <a:buSzPts val="1650"/>
              <a:buFont typeface="Century Gothic" panose="020B0502020202020204" pitchFamily="34" charset="0"/>
              <a:buAutoNum type="alphaUcParenR"/>
              <a:tabLst>
                <a:tab pos="446405" algn="l"/>
                <a:tab pos="458470" algn="l"/>
              </a:tabLst>
            </a:pPr>
            <a:r>
              <a:rPr lang="it-IT" sz="1650" spc="-3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Segnalare</a:t>
            </a:r>
            <a:r>
              <a:rPr lang="it-IT" sz="1650" spc="-4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3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eventuali</a:t>
            </a:r>
            <a:r>
              <a:rPr lang="it-IT" sz="1650" spc="-4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3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esigenze</a:t>
            </a:r>
            <a:r>
              <a:rPr lang="it-IT" sz="1650" spc="-4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3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particolari</a:t>
            </a:r>
            <a:r>
              <a:rPr lang="it-IT" sz="1650" spc="-4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3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del</a:t>
            </a:r>
            <a:r>
              <a:rPr lang="it-IT" sz="1650" spc="-4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3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bambino</a:t>
            </a:r>
            <a:r>
              <a:rPr lang="it-IT" sz="1650" spc="-4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3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all’atto </a:t>
            </a:r>
            <a:r>
              <a:rPr lang="it-IT" sz="1650" spc="-4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della</a:t>
            </a:r>
            <a:r>
              <a:rPr lang="it-IT" sz="1650" spc="-3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4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compilazione</a:t>
            </a:r>
            <a:r>
              <a:rPr lang="it-IT" sz="1650" spc="-3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4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del</a:t>
            </a:r>
            <a:r>
              <a:rPr lang="it-IT" sz="1650" spc="-3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4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modulo;</a:t>
            </a:r>
            <a:endParaRPr lang="it-IT" sz="1100" spc="-45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185738" lvl="1" indent="-185738" algn="just">
              <a:lnSpc>
                <a:spcPts val="2020"/>
              </a:lnSpc>
              <a:buSzPts val="1650"/>
              <a:buFont typeface="Century Gothic" panose="020B0502020202020204" pitchFamily="34" charset="0"/>
              <a:buAutoNum type="alphaUcParenR"/>
              <a:tabLst>
                <a:tab pos="442595" algn="l"/>
              </a:tabLst>
            </a:pPr>
            <a:r>
              <a:rPr lang="it-IT" sz="1650" spc="-7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Accompagnare</a:t>
            </a:r>
            <a:r>
              <a:rPr lang="it-IT" sz="1650" spc="-11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7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il</a:t>
            </a:r>
            <a:r>
              <a:rPr lang="it-IT" sz="1650" spc="-11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7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bambino</a:t>
            </a:r>
            <a:r>
              <a:rPr lang="it-IT" sz="1650" spc="-11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7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in</a:t>
            </a:r>
            <a:r>
              <a:rPr lang="it-IT" sz="1650" spc="-11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7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toilette</a:t>
            </a:r>
            <a:r>
              <a:rPr lang="it-IT" sz="1650" spc="-11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della galleria </a:t>
            </a:r>
            <a:r>
              <a:rPr lang="it-IT" sz="1650" spc="-7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prima</a:t>
            </a:r>
            <a:r>
              <a:rPr lang="it-IT" sz="1650" spc="-11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di </a:t>
            </a:r>
            <a:r>
              <a:rPr lang="it-IT" sz="1650" spc="-7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accedere</a:t>
            </a:r>
            <a:r>
              <a:rPr lang="it-IT" sz="1650" spc="-11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7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al</a:t>
            </a:r>
            <a:r>
              <a:rPr lang="it-IT" sz="1650" spc="-11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50" spc="-7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servizio.</a:t>
            </a:r>
          </a:p>
          <a:p>
            <a:pPr marL="185738" lvl="1" indent="-185738" algn="just">
              <a:lnSpc>
                <a:spcPts val="2020"/>
              </a:lnSpc>
              <a:buSzPts val="1650"/>
              <a:buFont typeface="Century Gothic" panose="020B0502020202020204" pitchFamily="34" charset="0"/>
              <a:buAutoNum type="alphaUcParenR"/>
              <a:tabLst>
                <a:tab pos="442595" algn="l"/>
              </a:tabLst>
            </a:pPr>
            <a:endParaRPr lang="it-IT" sz="1100" spc="-45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185738" indent="-185738" algn="ctr">
              <a:lnSpc>
                <a:spcPts val="2020"/>
              </a:lnSpc>
              <a:tabLst>
                <a:tab pos="442595" algn="l"/>
              </a:tabLst>
            </a:pPr>
            <a:r>
              <a:rPr lang="it-IT" sz="1650" b="1" spc="-7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UN COMPORTAMENTO NON CONSONO ALL’AREA DA PARTE DEL GENITORE/TUTORE O DEL BAMBINO PUO’ COMPORTARE UN AMMONIMENTO O UN ALLONTANAMENTO DALLA STESSA</a:t>
            </a:r>
          </a:p>
          <a:p>
            <a:pPr marL="185738" indent="-185738" algn="ctr">
              <a:lnSpc>
                <a:spcPts val="2020"/>
              </a:lnSpc>
              <a:tabLst>
                <a:tab pos="442595" algn="l"/>
              </a:tabLst>
            </a:pPr>
            <a:endParaRPr lang="it-IT" sz="11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185738" indent="-185738">
              <a:spcBef>
                <a:spcPts val="5"/>
              </a:spcBef>
            </a:pPr>
            <a:r>
              <a:rPr lang="it-IT" sz="2000" b="1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 NON</a:t>
            </a:r>
            <a:r>
              <a:rPr lang="it-IT" sz="2000" b="1" spc="-6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2000" b="1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È</a:t>
            </a:r>
            <a:r>
              <a:rPr lang="it-IT" sz="2000" b="1" spc="-6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2000" b="1" spc="-1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CONSENTITO:</a:t>
            </a:r>
            <a:endParaRPr lang="it-IT" sz="11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185738" lvl="0" indent="-185738" algn="l">
              <a:spcBef>
                <a:spcPts val="740"/>
              </a:spcBef>
              <a:spcAft>
                <a:spcPts val="0"/>
              </a:spcAft>
              <a:buSzPts val="1600"/>
              <a:buFont typeface="Arial" panose="020B0604020202020204" pitchFamily="34" charset="0"/>
              <a:buChar char="•"/>
              <a:tabLst>
                <a:tab pos="467995" algn="l"/>
              </a:tabLst>
            </a:pPr>
            <a:r>
              <a:rPr lang="it-IT" sz="16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L’ingresso</a:t>
            </a:r>
            <a:r>
              <a:rPr lang="it-IT" sz="1600" spc="10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all’accompagnatore</a:t>
            </a:r>
            <a:r>
              <a:rPr lang="it-IT" sz="1600" spc="11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nell’Area</a:t>
            </a:r>
            <a:r>
              <a:rPr lang="it-IT" sz="1600" spc="10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00" spc="-1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Kids;</a:t>
            </a:r>
            <a:endParaRPr lang="it-IT" sz="1100" spc="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185738" lvl="0" indent="-185738" algn="l">
              <a:lnSpc>
                <a:spcPts val="1955"/>
              </a:lnSpc>
              <a:spcBef>
                <a:spcPts val="1110"/>
              </a:spcBef>
              <a:spcAft>
                <a:spcPts val="0"/>
              </a:spcAft>
              <a:buSzPts val="1600"/>
              <a:buFont typeface="Arial" panose="020B0604020202020204" pitchFamily="34" charset="0"/>
              <a:buChar char="•"/>
              <a:tabLst>
                <a:tab pos="434340" algn="l"/>
              </a:tabLst>
            </a:pPr>
            <a:r>
              <a:rPr lang="it-IT" sz="16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L’ingresso</a:t>
            </a:r>
            <a:r>
              <a:rPr lang="it-IT" sz="1600" spc="4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ai</a:t>
            </a:r>
            <a:r>
              <a:rPr lang="it-IT" sz="1600" spc="4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bambini</a:t>
            </a:r>
            <a:r>
              <a:rPr lang="it-IT" sz="1600" spc="4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con</a:t>
            </a:r>
            <a:r>
              <a:rPr lang="it-IT" sz="1600" spc="4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scarpe</a:t>
            </a:r>
            <a:r>
              <a:rPr lang="it-IT" sz="1600" spc="4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o</a:t>
            </a:r>
            <a:r>
              <a:rPr lang="it-IT" sz="1600" spc="4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</a:t>
            </a:r>
            <a:r>
              <a:rPr lang="it-IT" sz="1600" spc="45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piedi</a:t>
            </a:r>
            <a:r>
              <a:rPr lang="it-IT" sz="1600" spc="4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00" spc="-2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nudi</a:t>
            </a:r>
            <a:endParaRPr lang="it-IT" sz="1100" spc="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185738" indent="-185738">
              <a:lnSpc>
                <a:spcPct val="98000"/>
              </a:lnSpc>
              <a:spcBef>
                <a:spcPts val="5"/>
              </a:spcBef>
              <a:spcAft>
                <a:spcPts val="0"/>
              </a:spcAft>
            </a:pPr>
            <a:r>
              <a:rPr lang="it-IT" sz="16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(per</a:t>
            </a:r>
            <a:r>
              <a:rPr lang="it-IT" sz="1600" spc="2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motivi</a:t>
            </a:r>
            <a:r>
              <a:rPr lang="it-IT" sz="1600" spc="2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d’igiene</a:t>
            </a:r>
            <a:r>
              <a:rPr lang="it-IT" sz="1600" spc="2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è</a:t>
            </a:r>
            <a:r>
              <a:rPr lang="it-IT" sz="1600" spc="2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obbligatorio</a:t>
            </a:r>
            <a:r>
              <a:rPr lang="it-IT" sz="1600" spc="2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l’uso</a:t>
            </a:r>
            <a:r>
              <a:rPr lang="it-IT" sz="1600" spc="2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di</a:t>
            </a:r>
            <a:r>
              <a:rPr lang="it-IT" sz="1600" spc="2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calze </a:t>
            </a:r>
            <a:r>
              <a:rPr lang="it-IT" sz="1600" spc="-1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antiscivolo);</a:t>
            </a:r>
            <a:endParaRPr lang="it-IT" sz="1100" dirty="0"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185738" indent="-185738">
              <a:lnSpc>
                <a:spcPct val="98000"/>
              </a:lnSpc>
              <a:spcBef>
                <a:spcPts val="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600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</a:t>
            </a:r>
            <a:r>
              <a:rPr lang="it-IT" sz="16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ortare all’interno dell’Area Kids indumenti, giochi, bevande</a:t>
            </a:r>
            <a:r>
              <a:rPr lang="it-IT" sz="1600" spc="2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it-IT" sz="16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e alimenti;</a:t>
            </a:r>
            <a:endParaRPr lang="it-IT" sz="1100" spc="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185738" marR="271145" lvl="0" indent="-185738" algn="just">
              <a:lnSpc>
                <a:spcPct val="98000"/>
              </a:lnSpc>
              <a:spcBef>
                <a:spcPts val="855"/>
              </a:spcBef>
              <a:spcAft>
                <a:spcPts val="0"/>
              </a:spcAft>
              <a:buSzPts val="1600"/>
              <a:buFont typeface="Arial" panose="020B0604020202020204" pitchFamily="34" charset="0"/>
              <a:buChar char="•"/>
              <a:tabLst>
                <a:tab pos="513715" algn="l"/>
              </a:tabLst>
            </a:pPr>
            <a:r>
              <a:rPr lang="it-IT" sz="1600" dirty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</a:t>
            </a:r>
            <a:r>
              <a:rPr lang="it-IT" sz="1600" spc="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ccedere all’interno dell’Area Kids al di fuori dell’orario di servizio esposto, in caso contrario si declina ogni responsabilità in </a:t>
            </a:r>
            <a:r>
              <a:rPr lang="it-IT" sz="1600" spc="-1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merito.</a:t>
            </a:r>
            <a:endParaRPr lang="it-IT" sz="1100" spc="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903897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479</TotalTime>
  <Words>584</Words>
  <Application>Microsoft Office PowerPoint</Application>
  <PresentationFormat>A4 (21x29,7 cm)</PresentationFormat>
  <Paragraphs>44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Trebuchet MS</vt:lpstr>
      <vt:lpstr>Wingdings 3</vt:lpstr>
      <vt:lpstr>Sfaccettatura</vt:lpstr>
      <vt:lpstr>Presentazione standard di PowerPoint</vt:lpstr>
      <vt:lpstr>Presentazione standard di PowerPoint</vt:lpstr>
    </vt:vector>
  </TitlesOfParts>
  <Company>SEGECE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BEVIONE Paola</dc:creator>
  <cp:lastModifiedBy>Rosario Ficarra</cp:lastModifiedBy>
  <cp:revision>41</cp:revision>
  <cp:lastPrinted>2023-10-27T15:59:20Z</cp:lastPrinted>
  <dcterms:created xsi:type="dcterms:W3CDTF">2012-11-19T13:41:16Z</dcterms:created>
  <dcterms:modified xsi:type="dcterms:W3CDTF">2024-02-14T14:41:06Z</dcterms:modified>
</cp:coreProperties>
</file>